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SDA PPT 190 - Org Chart</a:t>
            </a:r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99488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607E6B-6E42-428A-B7AD-28500CF95D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25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SDA PPT 190 - Org Chart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4551DE-CAB1-4839-921B-B30A7DFE18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466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SDA PPT 190 - Org Chart</a:t>
            </a: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81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17F93-8C71-4D29-8004-F7C3C02D07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94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248F5-856C-4D76-8422-E95B5B72C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59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9BDD7-69C1-49C9-93FC-314E8C452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418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E0636E-D903-423F-B5D8-0C551521B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5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E79E4-1C70-498D-9E6B-E703C736AF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03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E3B95-E04B-4CFB-A865-9A2B8E3302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19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C681D-9A45-4003-9A7F-BA8B3B1EF5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07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60B58-CB74-49E8-84F0-BC4466DD6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58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066F1-2DAF-4FC8-B33C-0F975C19B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812A9-FF3E-4B68-8A69-12F72D15A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07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BBA12-E616-44E9-AACA-54E7569C9B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3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9524C-0AAE-4200-BC63-090712DDA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43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9CFBA8-6105-4D33-ADCA-DF44884C8D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4648200" y="1828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573463" y="457200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XYZ Cadillac North</a:t>
            </a:r>
          </a:p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Effective August 31, 2004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448300" y="5181600"/>
            <a:ext cx="13716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OPERATIONS (72)</a:t>
            </a:r>
            <a:endParaRPr lang="en-US" altLang="en-US" sz="900">
              <a:latin typeface="Arial" panose="020B0604020202020204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689225" y="5181600"/>
            <a:ext cx="11811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SALES (23)</a:t>
            </a:r>
            <a:endParaRPr lang="en-US" altLang="en-US" sz="900">
              <a:latin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14600" y="3505200"/>
            <a:ext cx="1447800" cy="2667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ADMINISTRATIVE (19)</a:t>
            </a:r>
            <a:endParaRPr lang="en-US" altLang="en-US" sz="900" i="1">
              <a:latin typeface="Arial" panose="020B0604020202020204" pitchFamily="34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667000" y="3009900"/>
            <a:ext cx="11430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Controller(1)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Glenn Begane</a:t>
            </a:r>
          </a:p>
        </p:txBody>
      </p:sp>
      <p:cxnSp>
        <p:nvCxnSpPr>
          <p:cNvPr id="13329" name="AutoShape 17"/>
          <p:cNvCxnSpPr>
            <a:cxnSpLocks noChangeShapeType="1"/>
            <a:endCxn id="13328" idx="0"/>
          </p:cNvCxnSpPr>
          <p:nvPr/>
        </p:nvCxnSpPr>
        <p:spPr bwMode="auto">
          <a:xfrm rot="5400000">
            <a:off x="3124200" y="28956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686050" y="2514600"/>
            <a:ext cx="11049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City Controller(1)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Janet Ptaszek</a:t>
            </a:r>
          </a:p>
        </p:txBody>
      </p:sp>
      <p:cxnSp>
        <p:nvCxnSpPr>
          <p:cNvPr id="13331" name="AutoShape 19"/>
          <p:cNvCxnSpPr>
            <a:cxnSpLocks noChangeShapeType="1"/>
            <a:stCxn id="13328" idx="2"/>
            <a:endCxn id="13318" idx="0"/>
          </p:cNvCxnSpPr>
          <p:nvPr/>
        </p:nvCxnSpPr>
        <p:spPr bwMode="auto">
          <a:xfrm>
            <a:off x="3238500" y="3314700"/>
            <a:ext cx="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657600" y="1600200"/>
            <a:ext cx="19812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General Manager</a:t>
            </a:r>
          </a:p>
          <a:p>
            <a:pPr algn="ctr"/>
            <a:r>
              <a:rPr lang="en-US" altLang="en-US" sz="1000">
                <a:latin typeface="Arial" panose="020B0604020202020204" pitchFamily="34" charset="0"/>
              </a:rPr>
              <a:t>Bill Hull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5600700" y="4572000"/>
            <a:ext cx="10668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Fixed Ops Director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John Thornton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743200" y="4572000"/>
            <a:ext cx="10668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Sales Director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Jim Frisina</a:t>
            </a:r>
          </a:p>
        </p:txBody>
      </p:sp>
      <p:cxnSp>
        <p:nvCxnSpPr>
          <p:cNvPr id="13335" name="AutoShape 23"/>
          <p:cNvCxnSpPr>
            <a:cxnSpLocks noChangeShapeType="1"/>
            <a:stCxn id="13334" idx="0"/>
            <a:endCxn id="13326" idx="0"/>
          </p:cNvCxnSpPr>
          <p:nvPr/>
        </p:nvCxnSpPr>
        <p:spPr bwMode="auto">
          <a:xfrm rot="16200000">
            <a:off x="3733800" y="3657600"/>
            <a:ext cx="457200" cy="1371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7" name="AutoShape 25"/>
          <p:cNvCxnSpPr>
            <a:cxnSpLocks noChangeShapeType="1"/>
            <a:stCxn id="13320" idx="0"/>
            <a:endCxn id="13334" idx="2"/>
          </p:cNvCxnSpPr>
          <p:nvPr/>
        </p:nvCxnSpPr>
        <p:spPr bwMode="auto">
          <a:xfrm flipH="1" flipV="1">
            <a:off x="3276600" y="4876800"/>
            <a:ext cx="317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8" name="AutoShape 26"/>
          <p:cNvCxnSpPr>
            <a:cxnSpLocks noChangeShapeType="1"/>
            <a:stCxn id="13333" idx="0"/>
            <a:endCxn id="13326" idx="0"/>
          </p:cNvCxnSpPr>
          <p:nvPr/>
        </p:nvCxnSpPr>
        <p:spPr bwMode="auto">
          <a:xfrm rot="5400000" flipH="1">
            <a:off x="5162550" y="3600450"/>
            <a:ext cx="457200" cy="1485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9" name="AutoShape 27"/>
          <p:cNvCxnSpPr>
            <a:cxnSpLocks noChangeShapeType="1"/>
            <a:stCxn id="13319" idx="0"/>
            <a:endCxn id="13333" idx="2"/>
          </p:cNvCxnSpPr>
          <p:nvPr/>
        </p:nvCxnSpPr>
        <p:spPr bwMode="auto">
          <a:xfrm flipV="1">
            <a:off x="6134100" y="4876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2879725" y="4267200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2889250" y="42497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24</a:t>
            </a:r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>
            <a:off x="6232525" y="4267200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238875" y="4251325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/>
              <a:t>73</a:t>
            </a:r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>
            <a:off x="2908300" y="22272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917825" y="2209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21</a:t>
            </a:r>
          </a:p>
        </p:txBody>
      </p:sp>
      <p:cxnSp>
        <p:nvCxnSpPr>
          <p:cNvPr id="13347" name="AutoShape 35"/>
          <p:cNvCxnSpPr>
            <a:cxnSpLocks noChangeShapeType="1"/>
            <a:stCxn id="13330" idx="0"/>
            <a:endCxn id="13316" idx="2"/>
          </p:cNvCxnSpPr>
          <p:nvPr/>
        </p:nvCxnSpPr>
        <p:spPr bwMode="auto">
          <a:xfrm rot="16200000">
            <a:off x="3714750" y="1581150"/>
            <a:ext cx="457200" cy="14097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8" name="Oval 36"/>
          <p:cNvSpPr>
            <a:spLocks noChangeArrowheads="1"/>
          </p:cNvSpPr>
          <p:nvPr/>
        </p:nvSpPr>
        <p:spPr bwMode="auto">
          <a:xfrm>
            <a:off x="4486275" y="13128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4457700" y="12954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119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20589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Arial" panose="020B0604020202020204" pitchFamily="34" charset="0"/>
              </a:rPr>
              <a:t>ADMINISTRATIVE (21)</a:t>
            </a:r>
          </a:p>
          <a:p>
            <a:r>
              <a:rPr lang="en-US" altLang="en-US" sz="1400" b="1">
                <a:latin typeface="Arial" panose="020B0604020202020204" pitchFamily="34" charset="0"/>
              </a:rPr>
              <a:t>	</a:t>
            </a:r>
            <a:endParaRPr lang="en-US" altLang="en-US" sz="1400" b="1" i="1">
              <a:latin typeface="Arial" panose="020B0604020202020204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038600" y="1219200"/>
            <a:ext cx="9906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General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Bill Hull</a:t>
            </a:r>
          </a:p>
        </p:txBody>
      </p:sp>
      <p:cxnSp>
        <p:nvCxnSpPr>
          <p:cNvPr id="10246" name="AutoShape 6"/>
          <p:cNvCxnSpPr>
            <a:cxnSpLocks noChangeShapeType="1"/>
            <a:stCxn id="10244" idx="2"/>
            <a:endCxn id="10245" idx="0"/>
          </p:cNvCxnSpPr>
          <p:nvPr/>
        </p:nvCxnSpPr>
        <p:spPr bwMode="auto">
          <a:xfrm rot="5400000">
            <a:off x="4438650" y="161925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962400" y="2209800"/>
            <a:ext cx="11430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Controller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Glenn Begane</a:t>
            </a:r>
          </a:p>
        </p:txBody>
      </p:sp>
      <p:cxnSp>
        <p:nvCxnSpPr>
          <p:cNvPr id="10248" name="AutoShape 8"/>
          <p:cNvCxnSpPr>
            <a:cxnSpLocks noChangeShapeType="1"/>
            <a:endCxn id="10247" idx="0"/>
          </p:cNvCxnSpPr>
          <p:nvPr/>
        </p:nvCxnSpPr>
        <p:spPr bwMode="auto">
          <a:xfrm rot="5400000">
            <a:off x="4419600" y="20955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85800" y="4267200"/>
            <a:ext cx="2057400" cy="2238375"/>
          </a:xfrm>
          <a:prstGeom prst="rect">
            <a:avLst/>
          </a:prstGeom>
          <a:noFill/>
          <a:ln w="12700">
            <a:solidFill>
              <a:srgbClr val="FF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Office Manager (1)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Richard Maldonado</a:t>
            </a:r>
          </a:p>
          <a:p>
            <a:endParaRPr lang="en-US" altLang="en-US" sz="1000" b="1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Payroll/Human Resources (2):</a:t>
            </a:r>
            <a:endParaRPr lang="en-US" altLang="en-US" sz="1000">
              <a:latin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Charlotte Harris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Adriana Sanchez</a:t>
            </a:r>
          </a:p>
          <a:p>
            <a:endParaRPr lang="en-US" altLang="en-US" sz="1000" b="1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Receptionist (3):</a:t>
            </a:r>
            <a:endParaRPr lang="en-US" altLang="en-US" sz="1000">
              <a:latin typeface="Arial" panose="020B0604020202020204" pitchFamily="34" charset="0"/>
            </a:endParaRP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Jean Wall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Lisa Portwood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Jena Broyles</a:t>
            </a:r>
          </a:p>
          <a:p>
            <a:endParaRPr lang="en-US" altLang="en-US" sz="1000" b="1" i="1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Administrative Assistant (1)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Karen Lynn Ree</a:t>
            </a:r>
            <a:endParaRPr lang="en-US" altLang="en-US" sz="1000" b="1">
              <a:latin typeface="Arial" panose="020B0604020202020204" pitchFamily="34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995488" y="3733800"/>
            <a:ext cx="125095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900">
                <a:latin typeface="Arial" panose="020B0604020202020204" pitchFamily="34" charset="0"/>
              </a:rPr>
              <a:t>Administrative Assistant (1)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807075" y="37338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900">
                <a:latin typeface="Arial" panose="020B0604020202020204" pitchFamily="34" charset="0"/>
              </a:rPr>
              <a:t>Janitor (1)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286000" y="2895600"/>
            <a:ext cx="17526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900">
                <a:latin typeface="Arial" panose="020B0604020202020204" pitchFamily="34" charset="0"/>
              </a:rPr>
              <a:t>Payroll/Human Resources (2)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505200" y="4267200"/>
            <a:ext cx="2362200" cy="1781175"/>
          </a:xfrm>
          <a:prstGeom prst="rect">
            <a:avLst/>
          </a:prstGeom>
          <a:noFill/>
          <a:ln w="12700">
            <a:solidFill>
              <a:srgbClr val="FF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Porter (1)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Barbara Cooper</a:t>
            </a:r>
          </a:p>
          <a:p>
            <a:pPr lvl="1">
              <a:buFontTx/>
              <a:buChar char="•"/>
            </a:pPr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Janitor (1)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Alfredia (Roberts) Smith</a:t>
            </a:r>
            <a:endParaRPr lang="en-US" altLang="en-US" sz="1000" b="1">
              <a:latin typeface="Arial" panose="020B0604020202020204" pitchFamily="34" charset="0"/>
            </a:endParaRPr>
          </a:p>
          <a:p>
            <a:endParaRPr lang="en-US" altLang="en-US" sz="1000" b="1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DT Drivers (4):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Debra Spivey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Joseph Spivey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Barbara Babair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Donald Babair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3338513" y="37338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900">
                <a:latin typeface="Arial" panose="020B0604020202020204" pitchFamily="34" charset="0"/>
              </a:rPr>
              <a:t>Porter (1)</a:t>
            </a:r>
          </a:p>
        </p:txBody>
      </p:sp>
      <p:cxnSp>
        <p:nvCxnSpPr>
          <p:cNvPr id="10261" name="AutoShape 21"/>
          <p:cNvCxnSpPr>
            <a:cxnSpLocks noChangeShapeType="1"/>
            <a:stCxn id="10253" idx="0"/>
          </p:cNvCxnSpPr>
          <p:nvPr/>
        </p:nvCxnSpPr>
        <p:spPr bwMode="auto">
          <a:xfrm rot="5400000" flipH="1">
            <a:off x="5483225" y="2838450"/>
            <a:ext cx="228600" cy="1562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4" name="AutoShape 24"/>
          <p:cNvCxnSpPr>
            <a:cxnSpLocks noChangeShapeType="1"/>
          </p:cNvCxnSpPr>
          <p:nvPr/>
        </p:nvCxnSpPr>
        <p:spPr bwMode="auto">
          <a:xfrm rot="5400000" flipH="1">
            <a:off x="5457825" y="1600200"/>
            <a:ext cx="1219200" cy="3067050"/>
          </a:xfrm>
          <a:prstGeom prst="bentConnector3">
            <a:avLst>
              <a:gd name="adj1" fmla="val 1965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5" name="AutoShape 25"/>
          <p:cNvCxnSpPr>
            <a:cxnSpLocks noChangeShapeType="1"/>
            <a:stCxn id="10258" idx="0"/>
          </p:cNvCxnSpPr>
          <p:nvPr/>
        </p:nvCxnSpPr>
        <p:spPr bwMode="auto">
          <a:xfrm rot="5400000" flipH="1">
            <a:off x="3052763" y="2876550"/>
            <a:ext cx="228600" cy="1485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553200" y="4267200"/>
            <a:ext cx="2057400" cy="1628775"/>
          </a:xfrm>
          <a:prstGeom prst="rect">
            <a:avLst/>
          </a:prstGeom>
          <a:noFill/>
          <a:ln w="12700">
            <a:solidFill>
              <a:srgbClr val="FF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Clerical/Accounting (6)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Sharon (Willis) Toyne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Annette Hughes 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Sylvia (McMullin) Camacho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Erik Sauls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Mary Shadron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Brian Kowlessar</a:t>
            </a:r>
          </a:p>
          <a:p>
            <a:pPr lvl="1">
              <a:buFontTx/>
              <a:buAutoNum type="arabicPeriod"/>
            </a:pPr>
            <a:r>
              <a:rPr lang="en-US" altLang="en-US" sz="1000" i="1">
                <a:latin typeface="Arial" panose="020B0604020202020204" pitchFamily="34" charset="0"/>
              </a:rPr>
              <a:t>Lori Hall (Temp)</a:t>
            </a:r>
          </a:p>
          <a:p>
            <a:pPr lvl="1">
              <a:buFontTx/>
              <a:buAutoNum type="arabicPeriod"/>
            </a:pPr>
            <a:endParaRPr lang="en-US" altLang="en-US" sz="1000" i="1">
              <a:latin typeface="Arial" panose="020B0604020202020204" pitchFamily="34" charset="0"/>
            </a:endParaRPr>
          </a:p>
          <a:p>
            <a:pPr lvl="1">
              <a:buFontTx/>
              <a:buChar char="•"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000500" y="1714500"/>
            <a:ext cx="10668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City Controller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Janet Ptaszek</a:t>
            </a:r>
          </a:p>
        </p:txBody>
      </p:sp>
      <p:cxnSp>
        <p:nvCxnSpPr>
          <p:cNvPr id="10267" name="AutoShape 27"/>
          <p:cNvCxnSpPr>
            <a:cxnSpLocks noChangeShapeType="1"/>
            <a:stCxn id="10252" idx="0"/>
          </p:cNvCxnSpPr>
          <p:nvPr/>
        </p:nvCxnSpPr>
        <p:spPr bwMode="auto">
          <a:xfrm rot="16200000">
            <a:off x="3646488" y="2479675"/>
            <a:ext cx="228600" cy="22796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5181600" y="28956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900">
                <a:latin typeface="Arial" panose="020B0604020202020204" pitchFamily="34" charset="0"/>
              </a:rPr>
              <a:t>Office Manager (1)</a:t>
            </a:r>
          </a:p>
        </p:txBody>
      </p:sp>
      <p:cxnSp>
        <p:nvCxnSpPr>
          <p:cNvPr id="10272" name="AutoShape 32"/>
          <p:cNvCxnSpPr>
            <a:cxnSpLocks noChangeShapeType="1"/>
            <a:stCxn id="10247" idx="2"/>
            <a:endCxn id="10271" idx="1"/>
          </p:cNvCxnSpPr>
          <p:nvPr/>
        </p:nvCxnSpPr>
        <p:spPr bwMode="auto">
          <a:xfrm rot="16200000" flipH="1">
            <a:off x="4591050" y="2457450"/>
            <a:ext cx="533400" cy="647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73" name="AutoShape 33"/>
          <p:cNvCxnSpPr>
            <a:cxnSpLocks noChangeShapeType="1"/>
            <a:stCxn id="10254" idx="3"/>
            <a:endCxn id="10247" idx="2"/>
          </p:cNvCxnSpPr>
          <p:nvPr/>
        </p:nvCxnSpPr>
        <p:spPr bwMode="auto">
          <a:xfrm flipV="1">
            <a:off x="4038600" y="2514600"/>
            <a:ext cx="4953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042150" y="37338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900">
                <a:latin typeface="Arial" panose="020B0604020202020204" pitchFamily="34" charset="0"/>
              </a:rPr>
              <a:t>Clerical/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Accounting (6)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62000" y="37338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>
                <a:latin typeface="Arial" panose="020B0604020202020204" pitchFamily="34" charset="0"/>
              </a:rPr>
              <a:t>Receptionist (3)</a:t>
            </a:r>
          </a:p>
        </p:txBody>
      </p:sp>
      <p:cxnSp>
        <p:nvCxnSpPr>
          <p:cNvPr id="10277" name="AutoShape 37"/>
          <p:cNvCxnSpPr>
            <a:cxnSpLocks noChangeShapeType="1"/>
          </p:cNvCxnSpPr>
          <p:nvPr/>
        </p:nvCxnSpPr>
        <p:spPr bwMode="auto">
          <a:xfrm rot="16200000">
            <a:off x="2324100" y="1543050"/>
            <a:ext cx="1219200" cy="3200400"/>
          </a:xfrm>
          <a:prstGeom prst="bentConnector3">
            <a:avLst>
              <a:gd name="adj1" fmla="val 204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4105275" y="26844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4114800" y="26670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19</a:t>
            </a: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4572000" y="37338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900">
                <a:latin typeface="Arial" panose="020B0604020202020204" pitchFamily="34" charset="0"/>
              </a:rPr>
              <a:t>DT Drivers (4)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3573463" y="457200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XYZ Cadillac North</a:t>
            </a:r>
          </a:p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Effective August 31, 2004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90" name="AutoShape 118"/>
          <p:cNvCxnSpPr>
            <a:cxnSpLocks noChangeShapeType="1"/>
          </p:cNvCxnSpPr>
          <p:nvPr/>
        </p:nvCxnSpPr>
        <p:spPr bwMode="auto">
          <a:xfrm rot="5400000" flipH="1">
            <a:off x="3543300" y="4143375"/>
            <a:ext cx="1143000" cy="457200"/>
          </a:xfrm>
          <a:prstGeom prst="bentConnector3">
            <a:avLst>
              <a:gd name="adj1" fmla="val 293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5" name="AutoShape 33"/>
          <p:cNvCxnSpPr>
            <a:cxnSpLocks noChangeShapeType="1"/>
          </p:cNvCxnSpPr>
          <p:nvPr/>
        </p:nvCxnSpPr>
        <p:spPr bwMode="auto">
          <a:xfrm rot="16200000">
            <a:off x="2947987" y="3986213"/>
            <a:ext cx="1266825" cy="609600"/>
          </a:xfrm>
          <a:prstGeom prst="bentConnector3">
            <a:avLst>
              <a:gd name="adj1" fmla="val 2518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5638800"/>
            <a:ext cx="9906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Dispatcher (1)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295400" y="5638800"/>
            <a:ext cx="9398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Cashier (3)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319338" y="5638800"/>
            <a:ext cx="11430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Shuttle Driver (1)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505200" y="5638800"/>
            <a:ext cx="9906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Warranty (2)</a:t>
            </a:r>
          </a:p>
        </p:txBody>
      </p:sp>
      <p:cxnSp>
        <p:nvCxnSpPr>
          <p:cNvPr id="3080" name="AutoShape 8"/>
          <p:cNvCxnSpPr>
            <a:cxnSpLocks noChangeShapeType="1"/>
            <a:stCxn id="3075" idx="0"/>
          </p:cNvCxnSpPr>
          <p:nvPr/>
        </p:nvCxnSpPr>
        <p:spPr bwMode="auto">
          <a:xfrm rot="16200000">
            <a:off x="1485900" y="4572000"/>
            <a:ext cx="304800" cy="1828800"/>
          </a:xfrm>
          <a:prstGeom prst="bentConnector2">
            <a:avLst/>
          </a:prstGeom>
          <a:noFill/>
          <a:ln w="158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1" name="AutoShape 9"/>
          <p:cNvCxnSpPr>
            <a:cxnSpLocks noChangeShapeType="1"/>
            <a:stCxn id="3077" idx="0"/>
          </p:cNvCxnSpPr>
          <p:nvPr/>
        </p:nvCxnSpPr>
        <p:spPr bwMode="auto">
          <a:xfrm rot="16200000">
            <a:off x="1905000" y="5194300"/>
            <a:ext cx="304800" cy="584200"/>
          </a:xfrm>
          <a:prstGeom prst="bentConnector2">
            <a:avLst/>
          </a:prstGeom>
          <a:noFill/>
          <a:ln w="1587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2" name="AutoShape 10"/>
          <p:cNvCxnSpPr>
            <a:cxnSpLocks noChangeShapeType="1"/>
            <a:stCxn id="3078" idx="0"/>
          </p:cNvCxnSpPr>
          <p:nvPr/>
        </p:nvCxnSpPr>
        <p:spPr bwMode="auto">
          <a:xfrm rot="5400000" flipH="1">
            <a:off x="2351088" y="5099050"/>
            <a:ext cx="304800" cy="774700"/>
          </a:xfrm>
          <a:prstGeom prst="bentConnector2">
            <a:avLst/>
          </a:prstGeom>
          <a:noFill/>
          <a:ln w="1587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3" name="AutoShape 11"/>
          <p:cNvCxnSpPr>
            <a:cxnSpLocks noChangeShapeType="1"/>
            <a:stCxn id="3079" idx="0"/>
          </p:cNvCxnSpPr>
          <p:nvPr/>
        </p:nvCxnSpPr>
        <p:spPr bwMode="auto">
          <a:xfrm rot="5400000" flipH="1">
            <a:off x="3124200" y="4762500"/>
            <a:ext cx="304800" cy="1447800"/>
          </a:xfrm>
          <a:prstGeom prst="bentConnector2">
            <a:avLst/>
          </a:prstGeom>
          <a:noFill/>
          <a:ln w="1587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381500" y="1524000"/>
            <a:ext cx="9906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General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Bill Hull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4343400" y="2057400"/>
            <a:ext cx="10668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Fixed Ops Director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John Thornton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1905000" y="3124200"/>
            <a:ext cx="1066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Service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Jim Ahsbridge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81000" y="4114800"/>
            <a:ext cx="7366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Technician </a:t>
            </a:r>
          </a:p>
          <a:p>
            <a:pPr algn="ctr"/>
            <a:r>
              <a:rPr lang="en-US" altLang="en-US" sz="900" b="1">
                <a:latin typeface="Arial" panose="020B0604020202020204" pitchFamily="34" charset="0"/>
              </a:rPr>
              <a:t>(22)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524000" y="4114800"/>
            <a:ext cx="7874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Detailers (3)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2819400" y="4876800"/>
            <a:ext cx="9144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Service Advisors</a:t>
            </a:r>
          </a:p>
          <a:p>
            <a:pPr algn="ctr"/>
            <a:r>
              <a:rPr lang="en-US" altLang="en-US" sz="900" b="1">
                <a:latin typeface="Arial" panose="020B0604020202020204" pitchFamily="34" charset="0"/>
              </a:rPr>
              <a:t>(4)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3886200" y="4876800"/>
            <a:ext cx="9144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Porters</a:t>
            </a:r>
          </a:p>
          <a:p>
            <a:pPr algn="ctr"/>
            <a:r>
              <a:rPr lang="en-US" altLang="en-US" sz="900" b="1">
                <a:latin typeface="Arial" panose="020B0604020202020204" pitchFamily="34" charset="0"/>
              </a:rPr>
              <a:t>(5)</a:t>
            </a: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5095875" y="3430588"/>
            <a:ext cx="1447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Collision Center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Robin Malloy</a:t>
            </a: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4324350" y="4121150"/>
            <a:ext cx="933450" cy="3746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Collision Ctr. </a:t>
            </a:r>
          </a:p>
          <a:p>
            <a:pPr algn="ctr"/>
            <a:r>
              <a:rPr lang="en-US" altLang="en-US" sz="900" b="1">
                <a:latin typeface="Arial" panose="020B0604020202020204" pitchFamily="34" charset="0"/>
              </a:rPr>
              <a:t>Estimator (3)</a:t>
            </a:r>
          </a:p>
        </p:txBody>
      </p:sp>
      <p:cxnSp>
        <p:nvCxnSpPr>
          <p:cNvPr id="3120" name="AutoShape 48"/>
          <p:cNvCxnSpPr>
            <a:cxnSpLocks noChangeShapeType="1"/>
          </p:cNvCxnSpPr>
          <p:nvPr/>
        </p:nvCxnSpPr>
        <p:spPr bwMode="auto">
          <a:xfrm rot="16200000" flipH="1">
            <a:off x="4814094" y="2434431"/>
            <a:ext cx="1068388" cy="942975"/>
          </a:xfrm>
          <a:prstGeom prst="bentConnector3">
            <a:avLst>
              <a:gd name="adj1" fmla="val 6240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7543800" y="3430588"/>
            <a:ext cx="10668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Parts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James Mitchell</a:t>
            </a: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7639050" y="4116388"/>
            <a:ext cx="879475" cy="3746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Asst. Parts Manager (1)</a:t>
            </a:r>
          </a:p>
        </p:txBody>
      </p:sp>
      <p:cxnSp>
        <p:nvCxnSpPr>
          <p:cNvPr id="3128" name="AutoShape 56"/>
          <p:cNvCxnSpPr>
            <a:cxnSpLocks noChangeShapeType="1"/>
          </p:cNvCxnSpPr>
          <p:nvPr/>
        </p:nvCxnSpPr>
        <p:spPr bwMode="auto">
          <a:xfrm rot="16200000" flipH="1">
            <a:off x="5942806" y="1296194"/>
            <a:ext cx="1068388" cy="3200400"/>
          </a:xfrm>
          <a:prstGeom prst="bentConnector3">
            <a:avLst>
              <a:gd name="adj1" fmla="val 6329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2" name="AutoShape 60"/>
          <p:cNvCxnSpPr>
            <a:cxnSpLocks noChangeShapeType="1"/>
            <a:stCxn id="3122" idx="2"/>
            <a:endCxn id="3125" idx="0"/>
          </p:cNvCxnSpPr>
          <p:nvPr/>
        </p:nvCxnSpPr>
        <p:spPr bwMode="auto">
          <a:xfrm>
            <a:off x="8077200" y="3735388"/>
            <a:ext cx="1588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3" name="AutoShape 61"/>
          <p:cNvCxnSpPr>
            <a:cxnSpLocks noChangeShapeType="1"/>
          </p:cNvCxnSpPr>
          <p:nvPr/>
        </p:nvCxnSpPr>
        <p:spPr bwMode="auto">
          <a:xfrm rot="5400000">
            <a:off x="7959725" y="4608513"/>
            <a:ext cx="234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4" name="AutoShape 62"/>
          <p:cNvCxnSpPr>
            <a:cxnSpLocks noChangeShapeType="1"/>
          </p:cNvCxnSpPr>
          <p:nvPr/>
        </p:nvCxnSpPr>
        <p:spPr bwMode="auto">
          <a:xfrm>
            <a:off x="7620000" y="4725988"/>
            <a:ext cx="9144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6" name="AutoShape 64"/>
          <p:cNvCxnSpPr>
            <a:cxnSpLocks noChangeShapeType="1"/>
          </p:cNvCxnSpPr>
          <p:nvPr/>
        </p:nvCxnSpPr>
        <p:spPr bwMode="auto">
          <a:xfrm>
            <a:off x="8534400" y="4725988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8096250" y="4886325"/>
            <a:ext cx="879475" cy="5111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Shipping /</a:t>
            </a:r>
          </a:p>
          <a:p>
            <a:pPr algn="ctr"/>
            <a:r>
              <a:rPr lang="en-US" altLang="en-US" sz="900" b="1">
                <a:latin typeface="Arial" panose="020B0604020202020204" pitchFamily="34" charset="0"/>
              </a:rPr>
              <a:t>Receiving (1)</a:t>
            </a: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6858000" y="5022850"/>
            <a:ext cx="1184275" cy="2381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Counterperson (3)</a:t>
            </a: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609600" y="1371600"/>
            <a:ext cx="1724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Arial" panose="020B0604020202020204" pitchFamily="34" charset="0"/>
              </a:rPr>
              <a:t>OPERATIONS (73)</a:t>
            </a:r>
          </a:p>
        </p:txBody>
      </p:sp>
      <p:sp>
        <p:nvSpPr>
          <p:cNvPr id="3155" name="Oval 83"/>
          <p:cNvSpPr>
            <a:spLocks noChangeArrowheads="1"/>
          </p:cNvSpPr>
          <p:nvPr/>
        </p:nvSpPr>
        <p:spPr bwMode="auto">
          <a:xfrm>
            <a:off x="914400" y="35988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8" name="Text Box 86"/>
          <p:cNvSpPr txBox="1">
            <a:spLocks noChangeArrowheads="1"/>
          </p:cNvSpPr>
          <p:nvPr/>
        </p:nvSpPr>
        <p:spPr bwMode="auto">
          <a:xfrm>
            <a:off x="923925" y="35814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25</a:t>
            </a:r>
          </a:p>
        </p:txBody>
      </p:sp>
      <p:sp>
        <p:nvSpPr>
          <p:cNvPr id="3160" name="Oval 88"/>
          <p:cNvSpPr>
            <a:spLocks noChangeArrowheads="1"/>
          </p:cNvSpPr>
          <p:nvPr/>
        </p:nvSpPr>
        <p:spPr bwMode="auto">
          <a:xfrm>
            <a:off x="1962150" y="505301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1" name="Text Box 89"/>
          <p:cNvSpPr txBox="1">
            <a:spLocks noChangeArrowheads="1"/>
          </p:cNvSpPr>
          <p:nvPr/>
        </p:nvSpPr>
        <p:spPr bwMode="auto">
          <a:xfrm>
            <a:off x="1981200" y="50292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</a:t>
            </a:r>
          </a:p>
        </p:txBody>
      </p:sp>
      <p:sp>
        <p:nvSpPr>
          <p:cNvPr id="3162" name="Oval 90"/>
          <p:cNvSpPr>
            <a:spLocks noChangeArrowheads="1"/>
          </p:cNvSpPr>
          <p:nvPr/>
        </p:nvSpPr>
        <p:spPr bwMode="auto">
          <a:xfrm>
            <a:off x="3505200" y="4191000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3505200" y="41910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</a:t>
            </a:r>
          </a:p>
        </p:txBody>
      </p:sp>
      <p:sp>
        <p:nvSpPr>
          <p:cNvPr id="3164" name="Oval 92"/>
          <p:cNvSpPr>
            <a:spLocks noChangeArrowheads="1"/>
          </p:cNvSpPr>
          <p:nvPr/>
        </p:nvSpPr>
        <p:spPr bwMode="auto">
          <a:xfrm>
            <a:off x="5413375" y="3124200"/>
            <a:ext cx="304800" cy="230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" name="Text Box 93"/>
          <p:cNvSpPr txBox="1">
            <a:spLocks noChangeArrowheads="1"/>
          </p:cNvSpPr>
          <p:nvPr/>
        </p:nvSpPr>
        <p:spPr bwMode="auto">
          <a:xfrm>
            <a:off x="5429250" y="3124200"/>
            <a:ext cx="552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/>
              <a:t>22</a:t>
            </a:r>
          </a:p>
        </p:txBody>
      </p:sp>
      <p:sp>
        <p:nvSpPr>
          <p:cNvPr id="3166" name="Oval 94"/>
          <p:cNvSpPr>
            <a:spLocks noChangeArrowheads="1"/>
          </p:cNvSpPr>
          <p:nvPr/>
        </p:nvSpPr>
        <p:spPr bwMode="auto">
          <a:xfrm>
            <a:off x="7696200" y="313531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7724775" y="3125788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6</a:t>
            </a:r>
          </a:p>
        </p:txBody>
      </p:sp>
      <p:cxnSp>
        <p:nvCxnSpPr>
          <p:cNvPr id="3168" name="AutoShape 96"/>
          <p:cNvCxnSpPr>
            <a:cxnSpLocks noChangeShapeType="1"/>
            <a:stCxn id="3088" idx="0"/>
            <a:endCxn id="3087" idx="2"/>
          </p:cNvCxnSpPr>
          <p:nvPr/>
        </p:nvCxnSpPr>
        <p:spPr bwMode="auto">
          <a:xfrm flipV="1">
            <a:off x="4876800" y="18288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900">
                <a:latin typeface="Arial" panose="020B0604020202020204" pitchFamily="34" charset="0"/>
              </a:rPr>
              <a:t>Janitor (2)</a:t>
            </a:r>
          </a:p>
        </p:txBody>
      </p:sp>
      <p:sp>
        <p:nvSpPr>
          <p:cNvPr id="3174" name="Line 102"/>
          <p:cNvSpPr>
            <a:spLocks noChangeShapeType="1"/>
          </p:cNvSpPr>
          <p:nvPr/>
        </p:nvSpPr>
        <p:spPr bwMode="auto">
          <a:xfrm>
            <a:off x="48768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6934200" y="2362200"/>
            <a:ext cx="1600200" cy="561975"/>
          </a:xfrm>
          <a:prstGeom prst="rect">
            <a:avLst/>
          </a:prstGeom>
          <a:noFill/>
          <a:ln w="12700">
            <a:solidFill>
              <a:srgbClr val="FF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Janitor (2)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Cecil Sammons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Richard Slocum</a:t>
            </a:r>
          </a:p>
        </p:txBody>
      </p:sp>
      <p:cxnSp>
        <p:nvCxnSpPr>
          <p:cNvPr id="3181" name="AutoShape 109"/>
          <p:cNvCxnSpPr>
            <a:cxnSpLocks noChangeShapeType="1"/>
          </p:cNvCxnSpPr>
          <p:nvPr/>
        </p:nvCxnSpPr>
        <p:spPr bwMode="auto">
          <a:xfrm rot="16200000">
            <a:off x="1843087" y="4176713"/>
            <a:ext cx="1876425" cy="838200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rgbClr val="33996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5353050" y="4114800"/>
            <a:ext cx="933450" cy="5111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Assistant Collision Ctr. Manager (1)</a:t>
            </a:r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6381750" y="6229350"/>
            <a:ext cx="1143000" cy="2381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Porters (2)</a:t>
            </a:r>
          </a:p>
        </p:txBody>
      </p:sp>
      <p:cxnSp>
        <p:nvCxnSpPr>
          <p:cNvPr id="3186" name="AutoShape 114"/>
          <p:cNvCxnSpPr>
            <a:cxnSpLocks noChangeShapeType="1"/>
          </p:cNvCxnSpPr>
          <p:nvPr/>
        </p:nvCxnSpPr>
        <p:spPr bwMode="auto">
          <a:xfrm rot="5400000" flipV="1">
            <a:off x="5214144" y="5611019"/>
            <a:ext cx="1588" cy="12192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7" name="AutoShape 115"/>
          <p:cNvCxnSpPr>
            <a:cxnSpLocks noChangeShapeType="1"/>
          </p:cNvCxnSpPr>
          <p:nvPr/>
        </p:nvCxnSpPr>
        <p:spPr bwMode="auto">
          <a:xfrm rot="16200000">
            <a:off x="6382544" y="5663406"/>
            <a:ext cx="9525" cy="1128713"/>
          </a:xfrm>
          <a:prstGeom prst="bentConnector3">
            <a:avLst>
              <a:gd name="adj1" fmla="val 25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91" name="Rectangle 119"/>
          <p:cNvSpPr>
            <a:spLocks noChangeArrowheads="1"/>
          </p:cNvSpPr>
          <p:nvPr/>
        </p:nvSpPr>
        <p:spPr bwMode="auto">
          <a:xfrm>
            <a:off x="6381750" y="4114800"/>
            <a:ext cx="990600" cy="5111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Service Receptionist (1)</a:t>
            </a:r>
          </a:p>
        </p:txBody>
      </p:sp>
      <p:cxnSp>
        <p:nvCxnSpPr>
          <p:cNvPr id="3192" name="AutoShape 120"/>
          <p:cNvCxnSpPr>
            <a:cxnSpLocks noChangeShapeType="1"/>
            <a:stCxn id="3121" idx="2"/>
            <a:endCxn id="3143" idx="0"/>
          </p:cNvCxnSpPr>
          <p:nvPr/>
        </p:nvCxnSpPr>
        <p:spPr bwMode="auto">
          <a:xfrm>
            <a:off x="5819775" y="4625975"/>
            <a:ext cx="4763" cy="159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4" name="AutoShape 122"/>
          <p:cNvCxnSpPr>
            <a:cxnSpLocks noChangeShapeType="1"/>
            <a:stCxn id="3114" idx="0"/>
            <a:endCxn id="3121" idx="0"/>
          </p:cNvCxnSpPr>
          <p:nvPr/>
        </p:nvCxnSpPr>
        <p:spPr bwMode="auto">
          <a:xfrm rot="16200000">
            <a:off x="5302250" y="3603625"/>
            <a:ext cx="6350" cy="1028700"/>
          </a:xfrm>
          <a:prstGeom prst="bentConnector3">
            <a:avLst>
              <a:gd name="adj1" fmla="val 37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5" name="AutoShape 123"/>
          <p:cNvCxnSpPr>
            <a:cxnSpLocks noChangeShapeType="1"/>
            <a:stCxn id="3121" idx="0"/>
            <a:endCxn id="3191" idx="0"/>
          </p:cNvCxnSpPr>
          <p:nvPr/>
        </p:nvCxnSpPr>
        <p:spPr bwMode="auto">
          <a:xfrm rot="5400000" flipV="1">
            <a:off x="6347619" y="3586956"/>
            <a:ext cx="1588" cy="1057275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5384800" y="6219825"/>
            <a:ext cx="879475" cy="2381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Painters (6)</a:t>
            </a:r>
          </a:p>
        </p:txBody>
      </p:sp>
      <p:sp>
        <p:nvSpPr>
          <p:cNvPr id="3197" name="Oval 125"/>
          <p:cNvSpPr>
            <a:spLocks noChangeArrowheads="1"/>
          </p:cNvSpPr>
          <p:nvPr/>
        </p:nvSpPr>
        <p:spPr bwMode="auto">
          <a:xfrm>
            <a:off x="4943475" y="24558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" name="Text Box 126"/>
          <p:cNvSpPr txBox="1">
            <a:spLocks noChangeArrowheads="1"/>
          </p:cNvSpPr>
          <p:nvPr/>
        </p:nvSpPr>
        <p:spPr bwMode="auto">
          <a:xfrm>
            <a:off x="4953000" y="24384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72</a:t>
            </a:r>
          </a:p>
        </p:txBody>
      </p:sp>
      <p:sp>
        <p:nvSpPr>
          <p:cNvPr id="3200" name="Oval 128"/>
          <p:cNvSpPr>
            <a:spLocks noChangeArrowheads="1"/>
          </p:cNvSpPr>
          <p:nvPr/>
        </p:nvSpPr>
        <p:spPr bwMode="auto">
          <a:xfrm>
            <a:off x="2047875" y="27606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" name="Text Box 129"/>
          <p:cNvSpPr txBox="1">
            <a:spLocks noChangeArrowheads="1"/>
          </p:cNvSpPr>
          <p:nvPr/>
        </p:nvSpPr>
        <p:spPr bwMode="auto">
          <a:xfrm>
            <a:off x="2057400" y="27432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42</a:t>
            </a:r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auto">
          <a:xfrm>
            <a:off x="3943350" y="6151563"/>
            <a:ext cx="1323975" cy="3746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Auto Body Repair (8)</a:t>
            </a:r>
          </a:p>
        </p:txBody>
      </p:sp>
      <p:cxnSp>
        <p:nvCxnSpPr>
          <p:cNvPr id="3208" name="AutoShape 136"/>
          <p:cNvCxnSpPr>
            <a:cxnSpLocks noChangeShapeType="1"/>
            <a:stCxn id="3113" idx="2"/>
          </p:cNvCxnSpPr>
          <p:nvPr/>
        </p:nvCxnSpPr>
        <p:spPr bwMode="auto">
          <a:xfrm>
            <a:off x="5819775" y="3735388"/>
            <a:ext cx="0" cy="74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10" name="AutoShape 138"/>
          <p:cNvCxnSpPr>
            <a:cxnSpLocks noChangeShapeType="1"/>
          </p:cNvCxnSpPr>
          <p:nvPr/>
        </p:nvCxnSpPr>
        <p:spPr bwMode="auto">
          <a:xfrm rot="16200000">
            <a:off x="7498557" y="4452144"/>
            <a:ext cx="531812" cy="628650"/>
          </a:xfrm>
          <a:prstGeom prst="bentConnector3">
            <a:avLst>
              <a:gd name="adj1" fmla="val 588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13" name="AutoShape 141"/>
          <p:cNvCxnSpPr>
            <a:cxnSpLocks noChangeShapeType="1"/>
          </p:cNvCxnSpPr>
          <p:nvPr/>
        </p:nvCxnSpPr>
        <p:spPr bwMode="auto">
          <a:xfrm>
            <a:off x="2438400" y="3657600"/>
            <a:ext cx="1447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16" name="AutoShape 144"/>
          <p:cNvCxnSpPr>
            <a:cxnSpLocks noChangeShapeType="1"/>
            <a:stCxn id="3089" idx="0"/>
            <a:endCxn id="3088" idx="2"/>
          </p:cNvCxnSpPr>
          <p:nvPr/>
        </p:nvCxnSpPr>
        <p:spPr bwMode="auto">
          <a:xfrm rot="16200000">
            <a:off x="3276600" y="1524000"/>
            <a:ext cx="762000" cy="2438400"/>
          </a:xfrm>
          <a:prstGeom prst="bentConnector3">
            <a:avLst>
              <a:gd name="adj1" fmla="val 114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19" name="AutoShape 147"/>
          <p:cNvCxnSpPr>
            <a:cxnSpLocks noChangeShapeType="1"/>
            <a:stCxn id="3090" idx="0"/>
            <a:endCxn id="3092" idx="0"/>
          </p:cNvCxnSpPr>
          <p:nvPr/>
        </p:nvCxnSpPr>
        <p:spPr bwMode="auto">
          <a:xfrm rot="5400000" flipV="1">
            <a:off x="1332706" y="3531394"/>
            <a:ext cx="1588" cy="11684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20" name="AutoShape 148"/>
          <p:cNvCxnSpPr>
            <a:cxnSpLocks noChangeShapeType="1"/>
          </p:cNvCxnSpPr>
          <p:nvPr/>
        </p:nvCxnSpPr>
        <p:spPr bwMode="auto">
          <a:xfrm flipV="1">
            <a:off x="1295400" y="36576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21" name="AutoShape 149"/>
          <p:cNvCxnSpPr>
            <a:cxnSpLocks noChangeShapeType="1"/>
          </p:cNvCxnSpPr>
          <p:nvPr/>
        </p:nvCxnSpPr>
        <p:spPr bwMode="auto">
          <a:xfrm>
            <a:off x="1295400" y="36576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22" name="AutoShape 150"/>
          <p:cNvCxnSpPr>
            <a:cxnSpLocks noChangeShapeType="1"/>
            <a:stCxn id="3089" idx="2"/>
          </p:cNvCxnSpPr>
          <p:nvPr/>
        </p:nvCxnSpPr>
        <p:spPr bwMode="auto">
          <a:xfrm>
            <a:off x="2438400" y="3429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26" name="Text Box 154"/>
          <p:cNvSpPr txBox="1">
            <a:spLocks noChangeArrowheads="1"/>
          </p:cNvSpPr>
          <p:nvPr/>
        </p:nvSpPr>
        <p:spPr bwMode="auto">
          <a:xfrm>
            <a:off x="3573463" y="457200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XYZ Cadillac North</a:t>
            </a:r>
          </a:p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Effective August 31, 2004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72" name="AutoShape 76"/>
          <p:cNvCxnSpPr>
            <a:cxnSpLocks noChangeShapeType="1"/>
            <a:stCxn id="4124" idx="2"/>
            <a:endCxn id="4106" idx="2"/>
          </p:cNvCxnSpPr>
          <p:nvPr/>
        </p:nvCxnSpPr>
        <p:spPr bwMode="auto">
          <a:xfrm>
            <a:off x="6096000" y="16002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114800" y="4038600"/>
            <a:ext cx="9144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Dispatcher (1)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80000" y="4038600"/>
            <a:ext cx="9144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Cashiers (3)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45200" y="4038600"/>
            <a:ext cx="11430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Shuttle Driver (1)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239000" y="4038600"/>
            <a:ext cx="914400" cy="304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Warranty (2)</a:t>
            </a:r>
          </a:p>
        </p:txBody>
      </p:sp>
      <p:cxnSp>
        <p:nvCxnSpPr>
          <p:cNvPr id="4102" name="AutoShape 6"/>
          <p:cNvCxnSpPr>
            <a:cxnSpLocks noChangeShapeType="1"/>
            <a:stCxn id="4098" idx="0"/>
          </p:cNvCxnSpPr>
          <p:nvPr/>
        </p:nvCxnSpPr>
        <p:spPr bwMode="auto">
          <a:xfrm rot="16200000">
            <a:off x="5334000" y="2971800"/>
            <a:ext cx="304800" cy="1828800"/>
          </a:xfrm>
          <a:prstGeom prst="bentConnector2">
            <a:avLst/>
          </a:prstGeom>
          <a:noFill/>
          <a:ln w="158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3" name="AutoShape 7"/>
          <p:cNvCxnSpPr>
            <a:cxnSpLocks noChangeShapeType="1"/>
            <a:stCxn id="4099" idx="0"/>
          </p:cNvCxnSpPr>
          <p:nvPr/>
        </p:nvCxnSpPr>
        <p:spPr bwMode="auto">
          <a:xfrm rot="16200000">
            <a:off x="5676900" y="3594100"/>
            <a:ext cx="304800" cy="584200"/>
          </a:xfrm>
          <a:prstGeom prst="bentConnector2">
            <a:avLst/>
          </a:prstGeom>
          <a:noFill/>
          <a:ln w="1587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4" name="AutoShape 8"/>
          <p:cNvCxnSpPr>
            <a:cxnSpLocks noChangeShapeType="1"/>
            <a:stCxn id="4100" idx="0"/>
          </p:cNvCxnSpPr>
          <p:nvPr/>
        </p:nvCxnSpPr>
        <p:spPr bwMode="auto">
          <a:xfrm rot="5400000" flipH="1">
            <a:off x="6076950" y="3498850"/>
            <a:ext cx="304800" cy="774700"/>
          </a:xfrm>
          <a:prstGeom prst="bentConnector2">
            <a:avLst/>
          </a:prstGeom>
          <a:noFill/>
          <a:ln w="1587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5" name="AutoShape 9"/>
          <p:cNvCxnSpPr>
            <a:cxnSpLocks noChangeShapeType="1"/>
            <a:stCxn id="4101" idx="0"/>
          </p:cNvCxnSpPr>
          <p:nvPr/>
        </p:nvCxnSpPr>
        <p:spPr bwMode="auto">
          <a:xfrm rot="5400000" flipH="1">
            <a:off x="6819900" y="3162300"/>
            <a:ext cx="304800" cy="1447800"/>
          </a:xfrm>
          <a:prstGeom prst="bentConnector2">
            <a:avLst/>
          </a:prstGeom>
          <a:noFill/>
          <a:ln w="1587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562600" y="1981200"/>
            <a:ext cx="1066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Service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Jim Ahsbridge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708400" y="3200400"/>
            <a:ext cx="8890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Technician (22)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003800" y="3200400"/>
            <a:ext cx="7112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Detailer (3)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6096000" y="2286000"/>
            <a:ext cx="0" cy="1447800"/>
          </a:xfrm>
          <a:prstGeom prst="line">
            <a:avLst/>
          </a:prstGeom>
          <a:noFill/>
          <a:ln w="1587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6496050" y="3124200"/>
            <a:ext cx="112395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Service Advisors (4)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7743825" y="3124200"/>
            <a:ext cx="1095375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Porters (5)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5600700" y="762000"/>
            <a:ext cx="9906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General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Bill Hull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5562600" y="1295400"/>
            <a:ext cx="10668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Fixed Ops Director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John Thornton</a:t>
            </a:r>
          </a:p>
        </p:txBody>
      </p:sp>
      <p:cxnSp>
        <p:nvCxnSpPr>
          <p:cNvPr id="4125" name="AutoShape 29"/>
          <p:cNvCxnSpPr>
            <a:cxnSpLocks noChangeShapeType="1"/>
          </p:cNvCxnSpPr>
          <p:nvPr/>
        </p:nvCxnSpPr>
        <p:spPr bwMode="auto">
          <a:xfrm rot="5400000">
            <a:off x="5981700" y="11811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381000" y="914400"/>
            <a:ext cx="1981200" cy="452437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Technician  (22)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Josef Alcantara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Lawrence Bracco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Timothy Collins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Rafael Del Valle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John Frentress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Robert Harrison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Gennaro Lamagna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Jaipaul Loknath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Herman Myers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David Renish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John Reeder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Jose Rodriguez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Jorge Suarez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Thomas Turano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Jean Theard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Carlos Vasquez 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Shawn Walck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Michael Weiss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Gary Zaffino 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Robert Stevens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Jared Long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Reginald Ray</a:t>
            </a:r>
          </a:p>
          <a:p>
            <a:endParaRPr lang="en-US" altLang="en-US" sz="1000" b="1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Detailer (3)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Terrell Farmer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Camilo Garcia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Michael Rollerson</a:t>
            </a:r>
          </a:p>
          <a:p>
            <a:pPr lvl="1">
              <a:buFontTx/>
              <a:buChar char="•"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6172200" y="4419600"/>
            <a:ext cx="2286000" cy="2092325"/>
          </a:xfrm>
          <a:prstGeom prst="rect">
            <a:avLst/>
          </a:prstGeom>
          <a:noFill/>
          <a:ln w="19050">
            <a:solidFill>
              <a:srgbClr val="CC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Service Advisors (4):</a:t>
            </a:r>
            <a:endParaRPr lang="en-US" altLang="en-US" sz="1000">
              <a:latin typeface="Arial" panose="020B0604020202020204" pitchFamily="34" charset="0"/>
            </a:endParaRP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Joseph Allegra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Guy Fisk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Robert Weber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Troy Wright</a:t>
            </a:r>
          </a:p>
          <a:p>
            <a:endParaRPr lang="en-US" altLang="en-US" sz="1000" b="1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Porters (5)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Christopher Defronzo 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Jose Cuevas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Daniel Kelley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Juan Monserrate</a:t>
            </a:r>
          </a:p>
          <a:p>
            <a:pPr lvl="1">
              <a:buFontTx/>
              <a:buAutoNum type="arabicPeriod"/>
            </a:pPr>
            <a:r>
              <a:rPr lang="en-US" altLang="en-US" sz="1000" i="1">
                <a:latin typeface="Arial" panose="020B0604020202020204" pitchFamily="34" charset="0"/>
              </a:rPr>
              <a:t>G</a:t>
            </a:r>
            <a:r>
              <a:rPr lang="en-US" altLang="en-US" sz="1000">
                <a:latin typeface="Arial" panose="020B0604020202020204" pitchFamily="34" charset="0"/>
              </a:rPr>
              <a:t>erardo Pleitez</a:t>
            </a:r>
          </a:p>
          <a:p>
            <a:pPr lvl="1">
              <a:buFontTx/>
              <a:buChar char="•"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819400" y="4467225"/>
            <a:ext cx="1905000" cy="2238375"/>
          </a:xfrm>
          <a:prstGeom prst="rect">
            <a:avLst/>
          </a:prstGeom>
          <a:noFill/>
          <a:ln w="12700">
            <a:solidFill>
              <a:srgbClr val="CC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Dispatcher (1):</a:t>
            </a:r>
            <a:endParaRPr lang="en-US" altLang="en-US" sz="1000">
              <a:latin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John Hough</a:t>
            </a:r>
          </a:p>
          <a:p>
            <a:endParaRPr lang="en-US" altLang="en-US" sz="1000" b="1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Cashier (3)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Vinnie Habinka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Stella Moylan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Fidel Rivera</a:t>
            </a:r>
          </a:p>
          <a:p>
            <a:pPr lvl="1">
              <a:buFontTx/>
              <a:buChar char="•"/>
            </a:pPr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Shuttle Driver (1)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Paul Foster</a:t>
            </a:r>
          </a:p>
          <a:p>
            <a:endParaRPr lang="en-US" altLang="en-US" sz="1000" b="1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Warranty (2)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Mary Holloway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Angie Bell</a:t>
            </a:r>
            <a:endParaRPr lang="en-US" altLang="en-US" sz="1000" b="1">
              <a:latin typeface="Arial" panose="020B0604020202020204" pitchFamily="34" charset="0"/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990600" y="533400"/>
            <a:ext cx="1447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latin typeface="Arial" panose="020B0604020202020204" pitchFamily="34" charset="0"/>
              </a:rPr>
              <a:t>Service (42)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609600" y="228600"/>
            <a:ext cx="1360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Arial" panose="020B0604020202020204" pitchFamily="34" charset="0"/>
              </a:rPr>
              <a:t>OPERATIONS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8001000" y="6172200"/>
            <a:ext cx="346075" cy="257175"/>
          </a:xfrm>
          <a:prstGeom prst="rect">
            <a:avLst/>
          </a:prstGeom>
          <a:noFill/>
          <a:ln w="12700">
            <a:solidFill>
              <a:srgbClr val="CC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4343400" y="6400800"/>
            <a:ext cx="346075" cy="257175"/>
          </a:xfrm>
          <a:prstGeom prst="rect">
            <a:avLst/>
          </a:prstGeom>
          <a:noFill/>
          <a:ln w="12700">
            <a:solidFill>
              <a:srgbClr val="CC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1939925" y="5076825"/>
            <a:ext cx="346075" cy="25717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4142" name="Oval 46"/>
          <p:cNvSpPr>
            <a:spLocks noChangeArrowheads="1"/>
          </p:cNvSpPr>
          <p:nvPr/>
        </p:nvSpPr>
        <p:spPr bwMode="auto">
          <a:xfrm>
            <a:off x="6238875" y="3476625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6248400" y="3459163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7</a:t>
            </a:r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7908925" y="26082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7918450" y="25908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9</a:t>
            </a:r>
          </a:p>
        </p:txBody>
      </p:sp>
      <p:sp>
        <p:nvSpPr>
          <p:cNvPr id="4150" name="Oval 54"/>
          <p:cNvSpPr>
            <a:spLocks noChangeArrowheads="1"/>
          </p:cNvSpPr>
          <p:nvPr/>
        </p:nvSpPr>
        <p:spPr bwMode="auto">
          <a:xfrm>
            <a:off x="4330700" y="26844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4337050" y="26670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25</a:t>
            </a:r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5781675" y="16938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5791200" y="16764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42</a:t>
            </a:r>
          </a:p>
        </p:txBody>
      </p:sp>
      <p:sp>
        <p:nvSpPr>
          <p:cNvPr id="4161" name="Rectangle 65"/>
          <p:cNvSpPr>
            <a:spLocks noChangeArrowheads="1"/>
          </p:cNvSpPr>
          <p:nvPr/>
        </p:nvSpPr>
        <p:spPr bwMode="auto">
          <a:xfrm>
            <a:off x="2743200" y="4495800"/>
            <a:ext cx="2057400" cy="22860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64" name="AutoShape 68"/>
          <p:cNvCxnSpPr>
            <a:cxnSpLocks noChangeShapeType="1"/>
            <a:stCxn id="4107" idx="0"/>
          </p:cNvCxnSpPr>
          <p:nvPr/>
        </p:nvCxnSpPr>
        <p:spPr bwMode="auto">
          <a:xfrm rot="5400000" flipV="1">
            <a:off x="4799806" y="2553494"/>
            <a:ext cx="1588" cy="12954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69" name="AutoShape 73"/>
          <p:cNvCxnSpPr>
            <a:cxnSpLocks noChangeShapeType="1"/>
            <a:stCxn id="4117" idx="0"/>
            <a:endCxn id="4116" idx="0"/>
          </p:cNvCxnSpPr>
          <p:nvPr/>
        </p:nvCxnSpPr>
        <p:spPr bwMode="auto">
          <a:xfrm rot="16200000" flipH="1" flipV="1">
            <a:off x="7673975" y="2508250"/>
            <a:ext cx="1588" cy="1233488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70" name="Line 74"/>
          <p:cNvSpPr>
            <a:spLocks noChangeShapeType="1"/>
          </p:cNvSpPr>
          <p:nvPr/>
        </p:nvSpPr>
        <p:spPr bwMode="auto">
          <a:xfrm>
            <a:off x="6096000" y="2743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71" name="AutoShape 75"/>
          <p:cNvCxnSpPr>
            <a:cxnSpLocks noChangeShapeType="1"/>
            <a:stCxn id="4170" idx="1"/>
          </p:cNvCxnSpPr>
          <p:nvPr/>
        </p:nvCxnSpPr>
        <p:spPr bwMode="auto">
          <a:xfrm>
            <a:off x="7696200" y="27432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80" name="AutoShape 84"/>
          <p:cNvCxnSpPr>
            <a:cxnSpLocks noChangeShapeType="1"/>
          </p:cNvCxnSpPr>
          <p:nvPr/>
        </p:nvCxnSpPr>
        <p:spPr bwMode="auto">
          <a:xfrm flipV="1">
            <a:off x="4800600" y="27432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81" name="AutoShape 85"/>
          <p:cNvCxnSpPr>
            <a:cxnSpLocks noChangeShapeType="1"/>
            <a:endCxn id="4170" idx="0"/>
          </p:cNvCxnSpPr>
          <p:nvPr/>
        </p:nvCxnSpPr>
        <p:spPr bwMode="auto">
          <a:xfrm>
            <a:off x="4800600" y="27432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3573463" y="457200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XYZ Cadillac North</a:t>
            </a:r>
          </a:p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Effective August 31, 2004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733800" y="4275138"/>
            <a:ext cx="1676400" cy="6477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Collision Ctr. Estimator (3)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Edward Hickman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Eduardo Rosario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Ricardo Bodmer</a:t>
            </a:r>
          </a:p>
        </p:txBody>
      </p:sp>
      <p:cxnSp>
        <p:nvCxnSpPr>
          <p:cNvPr id="5125" name="AutoShape 5"/>
          <p:cNvCxnSpPr>
            <a:cxnSpLocks noChangeShapeType="1"/>
            <a:stCxn id="5122" idx="2"/>
            <a:endCxn id="5123" idx="0"/>
          </p:cNvCxnSpPr>
          <p:nvPr/>
        </p:nvCxnSpPr>
        <p:spPr bwMode="auto">
          <a:xfrm rot="5400000">
            <a:off x="4725194" y="3123406"/>
            <a:ext cx="998538" cy="1304925"/>
          </a:xfrm>
          <a:prstGeom prst="bentConnector3">
            <a:avLst>
              <a:gd name="adj1" fmla="val 728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705600" y="3406775"/>
            <a:ext cx="1495425" cy="3746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Service Receptionist (1)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Karol Graham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365750" y="1828800"/>
            <a:ext cx="9906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General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Bill Hull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327650" y="2362200"/>
            <a:ext cx="10668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Fixed Ops Director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John Thornton</a:t>
            </a:r>
          </a:p>
        </p:txBody>
      </p:sp>
      <p:cxnSp>
        <p:nvCxnSpPr>
          <p:cNvPr id="5131" name="AutoShape 11"/>
          <p:cNvCxnSpPr>
            <a:cxnSpLocks noChangeShapeType="1"/>
            <a:stCxn id="5129" idx="2"/>
            <a:endCxn id="5130" idx="0"/>
          </p:cNvCxnSpPr>
          <p:nvPr/>
        </p:nvCxnSpPr>
        <p:spPr bwMode="auto">
          <a:xfrm rot="5400000">
            <a:off x="5746750" y="22479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2" name="AutoShape 12"/>
          <p:cNvCxnSpPr>
            <a:cxnSpLocks noChangeShapeType="1"/>
            <a:stCxn id="5130" idx="2"/>
          </p:cNvCxnSpPr>
          <p:nvPr/>
        </p:nvCxnSpPr>
        <p:spPr bwMode="auto">
          <a:xfrm rot="5400000">
            <a:off x="5580856" y="2947194"/>
            <a:ext cx="5603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160463" y="1012825"/>
            <a:ext cx="1666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>
                <a:latin typeface="Arial" panose="020B0604020202020204" pitchFamily="34" charset="0"/>
              </a:rPr>
              <a:t>Collision Center (22)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62000" y="1371600"/>
            <a:ext cx="2514600" cy="3457575"/>
          </a:xfrm>
          <a:prstGeom prst="rect">
            <a:avLst/>
          </a:prstGeom>
          <a:noFill/>
          <a:ln w="12700">
            <a:solidFill>
              <a:srgbClr val="CC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Auto Body Repair (8):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John Achtabowski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Glenn Boley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Robert Cochran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Kevin Hoover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Jeffrey Mitchell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An On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Horace G. Gabbidon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Evaldo Botelho</a:t>
            </a:r>
          </a:p>
          <a:p>
            <a:pPr lvl="1">
              <a:buFontTx/>
              <a:buChar char="•"/>
            </a:pPr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Painters (6):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David Bonaskiewich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Brian Bousfield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Berris Brown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Johnny Dimitry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Noland King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Tai Nguyen (Helper)</a:t>
            </a:r>
          </a:p>
          <a:p>
            <a:pPr lvl="1">
              <a:buFontTx/>
              <a:buChar char="•"/>
            </a:pPr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Porters (2):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Ricardo Rivera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Richard Eller</a:t>
            </a:r>
          </a:p>
          <a:p>
            <a:pPr lvl="1"/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257800" y="5476875"/>
            <a:ext cx="1330325" cy="2381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Auto Body Repair (8)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6719888" y="5476875"/>
            <a:ext cx="879475" cy="2381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Painters (6)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7731125" y="5486400"/>
            <a:ext cx="1143000" cy="2381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Porters (2)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96913" y="685800"/>
            <a:ext cx="1360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Arial" panose="020B0604020202020204" pitchFamily="34" charset="0"/>
              </a:rPr>
              <a:t>OPERATIONS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819400" y="4419600"/>
            <a:ext cx="346075" cy="28416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16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6477000" y="4343400"/>
            <a:ext cx="1371600" cy="5111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Asst. Collision Center Manager (1) 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Robert Davis</a:t>
            </a:r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5943600" y="3352800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5943600" y="3352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21</a:t>
            </a:r>
          </a:p>
        </p:txBody>
      </p:sp>
      <p:sp>
        <p:nvSpPr>
          <p:cNvPr id="5153" name="Oval 33"/>
          <p:cNvSpPr>
            <a:spLocks noChangeArrowheads="1"/>
          </p:cNvSpPr>
          <p:nvPr/>
        </p:nvSpPr>
        <p:spPr bwMode="auto">
          <a:xfrm>
            <a:off x="6553200" y="4953000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553200" y="49530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16</a:t>
            </a:r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H="1">
            <a:off x="58674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60" name="AutoShape 40"/>
          <p:cNvCxnSpPr>
            <a:cxnSpLocks noChangeShapeType="1"/>
            <a:stCxn id="5145" idx="0"/>
            <a:endCxn id="5122" idx="2"/>
          </p:cNvCxnSpPr>
          <p:nvPr/>
        </p:nvCxnSpPr>
        <p:spPr bwMode="auto">
          <a:xfrm rot="5400000" flipH="1">
            <a:off x="5986463" y="3167062"/>
            <a:ext cx="1066800" cy="1285875"/>
          </a:xfrm>
          <a:prstGeom prst="bentConnector3">
            <a:avLst>
              <a:gd name="adj1" fmla="val 3229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153025" y="2971800"/>
            <a:ext cx="14478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Collision Center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Robin Malloy</a:t>
            </a:r>
          </a:p>
        </p:txBody>
      </p:sp>
      <p:cxnSp>
        <p:nvCxnSpPr>
          <p:cNvPr id="5161" name="AutoShape 41"/>
          <p:cNvCxnSpPr>
            <a:cxnSpLocks noChangeShapeType="1"/>
            <a:stCxn id="5136" idx="0"/>
            <a:endCxn id="5137" idx="0"/>
          </p:cNvCxnSpPr>
          <p:nvPr/>
        </p:nvCxnSpPr>
        <p:spPr bwMode="auto">
          <a:xfrm rot="5400000" flipV="1">
            <a:off x="6540500" y="4859338"/>
            <a:ext cx="1588" cy="1236662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2" name="AutoShape 42"/>
          <p:cNvCxnSpPr>
            <a:cxnSpLocks noChangeShapeType="1"/>
            <a:stCxn id="5137" idx="0"/>
            <a:endCxn id="5138" idx="0"/>
          </p:cNvCxnSpPr>
          <p:nvPr/>
        </p:nvCxnSpPr>
        <p:spPr bwMode="auto">
          <a:xfrm rot="5400000" flipV="1">
            <a:off x="7726362" y="4910138"/>
            <a:ext cx="9525" cy="1143000"/>
          </a:xfrm>
          <a:prstGeom prst="bentConnector3">
            <a:avLst>
              <a:gd name="adj1" fmla="val -2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3" name="AutoShape 43"/>
          <p:cNvCxnSpPr>
            <a:cxnSpLocks noChangeShapeType="1"/>
            <a:stCxn id="5137" idx="0"/>
            <a:endCxn id="5145" idx="2"/>
          </p:cNvCxnSpPr>
          <p:nvPr/>
        </p:nvCxnSpPr>
        <p:spPr bwMode="auto">
          <a:xfrm flipV="1">
            <a:off x="7159625" y="4854575"/>
            <a:ext cx="3175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3573463" y="457200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XYZ Cadillac North</a:t>
            </a:r>
          </a:p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Effective August 31, 2004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72100" y="3276600"/>
            <a:ext cx="10668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Parts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James Mitchell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962400"/>
            <a:ext cx="1600200" cy="3746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Asst. Parts Manager (1)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Donald Zugelder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019800" y="5172075"/>
            <a:ext cx="1752600" cy="2381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Shipping /Receiving (1)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324350" y="5180013"/>
            <a:ext cx="1184275" cy="2381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Counterperson (3)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410200" y="2071688"/>
            <a:ext cx="9906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General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Bill Hull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372100" y="2605088"/>
            <a:ext cx="10668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Fixed Ops Director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John Thornton</a:t>
            </a:r>
          </a:p>
        </p:txBody>
      </p:sp>
      <p:cxnSp>
        <p:nvCxnSpPr>
          <p:cNvPr id="6159" name="AutoShape 15"/>
          <p:cNvCxnSpPr>
            <a:cxnSpLocks noChangeShapeType="1"/>
            <a:stCxn id="6157" idx="2"/>
            <a:endCxn id="6158" idx="0"/>
          </p:cNvCxnSpPr>
          <p:nvPr/>
        </p:nvCxnSpPr>
        <p:spPr bwMode="auto">
          <a:xfrm rot="5400000">
            <a:off x="5791200" y="2490788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0" name="AutoShape 16"/>
          <p:cNvCxnSpPr>
            <a:cxnSpLocks noChangeShapeType="1"/>
            <a:stCxn id="6158" idx="2"/>
            <a:endCxn id="6148" idx="0"/>
          </p:cNvCxnSpPr>
          <p:nvPr/>
        </p:nvCxnSpPr>
        <p:spPr bwMode="auto">
          <a:xfrm>
            <a:off x="5905500" y="2909888"/>
            <a:ext cx="0" cy="366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295400" y="3248025"/>
            <a:ext cx="2133600" cy="1323975"/>
          </a:xfrm>
          <a:prstGeom prst="rect">
            <a:avLst/>
          </a:prstGeom>
          <a:noFill/>
          <a:ln w="12700">
            <a:solidFill>
              <a:srgbClr val="FF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Counterperson (3)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Richard Grover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John Rochette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Jeffrey D. Smiddy</a:t>
            </a:r>
          </a:p>
          <a:p>
            <a:pPr lvl="1">
              <a:buFontTx/>
              <a:buAutoNum type="arabicPeriod"/>
            </a:pPr>
            <a:endParaRPr lang="en-US" altLang="en-US" sz="1000" b="1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Shipping and Receiving (1)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altLang="en-US" sz="1000">
                <a:latin typeface="Arial" panose="020B0604020202020204" pitchFamily="34" charset="0"/>
              </a:rPr>
              <a:t>Alcarreno Smith</a:t>
            </a:r>
          </a:p>
          <a:p>
            <a:pPr lvl="1">
              <a:buFontTx/>
              <a:buChar char="•"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219200" y="1481138"/>
            <a:ext cx="7921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>
                <a:latin typeface="Arial" panose="020B0604020202020204" pitchFamily="34" charset="0"/>
              </a:rPr>
              <a:t>Parts (6)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773113" y="1219200"/>
            <a:ext cx="1360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Arial" panose="020B0604020202020204" pitchFamily="34" charset="0"/>
              </a:rPr>
              <a:t>OPERATIONS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124200" y="4267200"/>
            <a:ext cx="260350" cy="257175"/>
          </a:xfrm>
          <a:prstGeom prst="rect">
            <a:avLst/>
          </a:prstGeom>
          <a:noFill/>
          <a:ln w="12700">
            <a:solidFill>
              <a:srgbClr val="FF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5514975" y="36496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562600" y="36417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/>
              <a:t>5</a:t>
            </a:r>
          </a:p>
        </p:txBody>
      </p:sp>
      <p:cxnSp>
        <p:nvCxnSpPr>
          <p:cNvPr id="6178" name="AutoShape 34"/>
          <p:cNvCxnSpPr>
            <a:cxnSpLocks noChangeShapeType="1"/>
            <a:stCxn id="6148" idx="2"/>
            <a:endCxn id="6149" idx="0"/>
          </p:cNvCxnSpPr>
          <p:nvPr/>
        </p:nvCxnSpPr>
        <p:spPr bwMode="auto">
          <a:xfrm>
            <a:off x="5905500" y="3581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9" name="AutoShape 35"/>
          <p:cNvCxnSpPr>
            <a:cxnSpLocks noChangeShapeType="1"/>
            <a:stCxn id="6156" idx="0"/>
            <a:endCxn id="6149" idx="2"/>
          </p:cNvCxnSpPr>
          <p:nvPr/>
        </p:nvCxnSpPr>
        <p:spPr bwMode="auto">
          <a:xfrm rot="16200000">
            <a:off x="4989512" y="4264026"/>
            <a:ext cx="842963" cy="989012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0" name="AutoShape 36"/>
          <p:cNvCxnSpPr>
            <a:cxnSpLocks noChangeShapeType="1"/>
            <a:stCxn id="6155" idx="0"/>
            <a:endCxn id="6149" idx="2"/>
          </p:cNvCxnSpPr>
          <p:nvPr/>
        </p:nvCxnSpPr>
        <p:spPr bwMode="auto">
          <a:xfrm rot="5400000" flipH="1">
            <a:off x="5983287" y="4259263"/>
            <a:ext cx="835025" cy="990600"/>
          </a:xfrm>
          <a:prstGeom prst="bentConnector3">
            <a:avLst>
              <a:gd name="adj1" fmla="val 490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5514975" y="44878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5562600" y="44799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/>
              <a:t>4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3573463" y="457200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XYZ Cadillac North</a:t>
            </a:r>
          </a:p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Effective August 31, 2004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41788" y="3124200"/>
            <a:ext cx="1516062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Sales Manager (1)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Foster Cangialosi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4970463" y="1295400"/>
            <a:ext cx="9906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General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Bill Hull</a:t>
            </a:r>
          </a:p>
        </p:txBody>
      </p:sp>
      <p:cxnSp>
        <p:nvCxnSpPr>
          <p:cNvPr id="7197" name="AutoShape 29"/>
          <p:cNvCxnSpPr>
            <a:cxnSpLocks noChangeShapeType="1"/>
            <a:endCxn id="7196" idx="0"/>
          </p:cNvCxnSpPr>
          <p:nvPr/>
        </p:nvCxnSpPr>
        <p:spPr bwMode="auto">
          <a:xfrm rot="5400000">
            <a:off x="5333207" y="1751806"/>
            <a:ext cx="3048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685800" y="1371600"/>
            <a:ext cx="1141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latin typeface="Arial" panose="020B0604020202020204" pitchFamily="34" charset="0"/>
              </a:rPr>
              <a:t>SALES (24)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5838825" y="3124200"/>
            <a:ext cx="13716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Finance Director (1)</a:t>
            </a:r>
            <a:endParaRPr lang="en-US" altLang="en-US" sz="900">
              <a:latin typeface="Arial" panose="020B0604020202020204" pitchFamily="34" charset="0"/>
            </a:endParaRP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Susan Silverman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685800" y="1981200"/>
            <a:ext cx="1828800" cy="3914775"/>
          </a:xfrm>
          <a:prstGeom prst="rect">
            <a:avLst/>
          </a:prstGeom>
          <a:noFill/>
          <a:ln w="12700">
            <a:solidFill>
              <a:srgbClr val="FF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Salesperson (15)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Lowell Bunch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Jack Clayton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Levi Gosser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Richard Hopkins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George Kertesz 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Robert Latham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Alexander Witte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Richard Young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Tom Bertke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Timothy Scheid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David Carlisle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Elizabeth Ward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Diana Caraballo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Nilantha Rathnayake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Corey Toombs </a:t>
            </a:r>
          </a:p>
          <a:p>
            <a:pPr lvl="1">
              <a:buFontTx/>
              <a:buAutoNum type="arabicPeriod"/>
            </a:pPr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Sales Internet (1)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Michael Affanato</a:t>
            </a:r>
          </a:p>
          <a:p>
            <a:pPr lvl="1">
              <a:buFontTx/>
              <a:buAutoNum type="arabicPeriod"/>
            </a:pPr>
            <a:endParaRPr lang="en-US" altLang="en-US" sz="1000">
              <a:latin typeface="Arial" panose="020B0604020202020204" pitchFamily="34" charset="0"/>
            </a:endParaRPr>
          </a:p>
          <a:p>
            <a:r>
              <a:rPr lang="en-US" altLang="en-US" sz="1000" b="1">
                <a:latin typeface="Arial" panose="020B0604020202020204" pitchFamily="34" charset="0"/>
              </a:rPr>
              <a:t>Sales Detailer(3)</a:t>
            </a:r>
            <a:r>
              <a:rPr lang="en-US" altLang="en-US" sz="1000">
                <a:latin typeface="Arial" panose="020B0604020202020204" pitchFamily="34" charset="0"/>
              </a:rPr>
              <a:t>: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Charles Reid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Nicholas French</a:t>
            </a:r>
          </a:p>
          <a:p>
            <a:pPr lvl="1">
              <a:buFontTx/>
              <a:buAutoNum type="arabicPeriod"/>
            </a:pPr>
            <a:r>
              <a:rPr lang="en-US" altLang="en-US" sz="1000">
                <a:latin typeface="Arial" panose="020B0604020202020204" pitchFamily="34" charset="0"/>
              </a:rPr>
              <a:t>Ronald Binder</a:t>
            </a:r>
          </a:p>
          <a:p>
            <a:pPr lvl="1">
              <a:buFontTx/>
              <a:buChar char="•"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2667000" y="3124200"/>
            <a:ext cx="12954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Internet Manager (1)</a:t>
            </a:r>
            <a:endParaRPr lang="en-US" altLang="en-US" sz="900">
              <a:latin typeface="Arial" panose="020B0604020202020204" pitchFamily="34" charset="0"/>
            </a:endParaRP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Shayna Rojas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057400" y="5410200"/>
            <a:ext cx="381000" cy="257175"/>
          </a:xfrm>
          <a:prstGeom prst="rect">
            <a:avLst/>
          </a:prstGeom>
          <a:noFill/>
          <a:ln w="12700">
            <a:solidFill>
              <a:srgbClr val="FF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4498975" y="39036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4495800" y="38862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19</a:t>
            </a:r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>
            <a:off x="4983163" y="2379663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5022850" y="23622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23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05200" y="4724400"/>
            <a:ext cx="1143000" cy="304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Salesperson (16)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257800" y="4724400"/>
            <a:ext cx="1447800" cy="304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Sales Detailer (3)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4951413" y="1905000"/>
            <a:ext cx="10668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Sales Manager</a:t>
            </a: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Jim Frisina</a:t>
            </a:r>
          </a:p>
        </p:txBody>
      </p: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7391400" y="3124200"/>
            <a:ext cx="1371600" cy="533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latin typeface="Arial" panose="020B0604020202020204" pitchFamily="34" charset="0"/>
              </a:rPr>
              <a:t>Finance Manager (1)</a:t>
            </a:r>
            <a:endParaRPr lang="en-US" altLang="en-US" sz="900">
              <a:latin typeface="Arial" panose="020B0604020202020204" pitchFamily="34" charset="0"/>
            </a:endParaRPr>
          </a:p>
          <a:p>
            <a:pPr algn="ctr"/>
            <a:r>
              <a:rPr lang="en-US" altLang="en-US" sz="900">
                <a:latin typeface="Arial" panose="020B0604020202020204" pitchFamily="34" charset="0"/>
              </a:rPr>
              <a:t>Judson Deshler</a:t>
            </a:r>
          </a:p>
        </p:txBody>
      </p:sp>
      <p:cxnSp>
        <p:nvCxnSpPr>
          <p:cNvPr id="7243" name="AutoShape 75"/>
          <p:cNvCxnSpPr>
            <a:cxnSpLocks noChangeShapeType="1"/>
            <a:stCxn id="7179" idx="0"/>
            <a:endCxn id="7196" idx="2"/>
          </p:cNvCxnSpPr>
          <p:nvPr/>
        </p:nvCxnSpPr>
        <p:spPr bwMode="auto">
          <a:xfrm rot="16200000">
            <a:off x="4735513" y="2374900"/>
            <a:ext cx="914400" cy="584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44" name="AutoShape 76"/>
          <p:cNvCxnSpPr>
            <a:cxnSpLocks noChangeShapeType="1"/>
            <a:stCxn id="7215" idx="0"/>
            <a:endCxn id="7196" idx="2"/>
          </p:cNvCxnSpPr>
          <p:nvPr/>
        </p:nvCxnSpPr>
        <p:spPr bwMode="auto">
          <a:xfrm rot="16200000">
            <a:off x="3942557" y="1581943"/>
            <a:ext cx="914400" cy="21701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45" name="AutoShape 77"/>
          <p:cNvCxnSpPr>
            <a:cxnSpLocks noChangeShapeType="1"/>
            <a:stCxn id="7205" idx="0"/>
            <a:endCxn id="7196" idx="2"/>
          </p:cNvCxnSpPr>
          <p:nvPr/>
        </p:nvCxnSpPr>
        <p:spPr bwMode="auto">
          <a:xfrm rot="5400000" flipH="1">
            <a:off x="5547519" y="2147094"/>
            <a:ext cx="914400" cy="10398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46" name="AutoShape 78"/>
          <p:cNvCxnSpPr>
            <a:cxnSpLocks noChangeShapeType="1"/>
            <a:stCxn id="7242" idx="0"/>
            <a:endCxn id="7196" idx="2"/>
          </p:cNvCxnSpPr>
          <p:nvPr/>
        </p:nvCxnSpPr>
        <p:spPr bwMode="auto">
          <a:xfrm rot="5400000" flipH="1">
            <a:off x="6323807" y="1370806"/>
            <a:ext cx="914400" cy="25923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47" name="AutoShape 79"/>
          <p:cNvCxnSpPr>
            <a:cxnSpLocks noChangeShapeType="1"/>
            <a:stCxn id="7171" idx="0"/>
            <a:endCxn id="7179" idx="2"/>
          </p:cNvCxnSpPr>
          <p:nvPr/>
        </p:nvCxnSpPr>
        <p:spPr bwMode="auto">
          <a:xfrm rot="16200000">
            <a:off x="3955257" y="3779043"/>
            <a:ext cx="1066800" cy="8239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48" name="AutoShape 80"/>
          <p:cNvCxnSpPr>
            <a:cxnSpLocks noChangeShapeType="1"/>
            <a:stCxn id="7174" idx="0"/>
            <a:endCxn id="7179" idx="2"/>
          </p:cNvCxnSpPr>
          <p:nvPr/>
        </p:nvCxnSpPr>
        <p:spPr bwMode="auto">
          <a:xfrm rot="5400000" flipH="1">
            <a:off x="4907757" y="3650456"/>
            <a:ext cx="1066800" cy="10810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3573463" y="457200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XYZ Cadillac North</a:t>
            </a:r>
          </a:p>
          <a:p>
            <a:pPr algn="ctr"/>
            <a:r>
              <a:rPr lang="en-US" altLang="en-US" sz="1200" b="1" dirty="0">
                <a:latin typeface="Arial" panose="020B0604020202020204" pitchFamily="34" charset="0"/>
              </a:rPr>
              <a:t>Effective August 31, 2004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829</Words>
  <Application>Microsoft Office PowerPoint</Application>
  <PresentationFormat>On-screen Show (4:3)</PresentationFormat>
  <Paragraphs>311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Subscription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payroll_massey</dc:creator>
  <cp:lastModifiedBy>sheryl house</cp:lastModifiedBy>
  <cp:revision>205</cp:revision>
  <dcterms:created xsi:type="dcterms:W3CDTF">2003-10-09T20:20:15Z</dcterms:created>
  <dcterms:modified xsi:type="dcterms:W3CDTF">2017-02-02T16:58:30Z</dcterms:modified>
</cp:coreProperties>
</file>